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 advTm="5000">
    <p:wheel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Tm="5000">
    <p:wheel/>
    <p:sndAc>
      <p:stSnd>
        <p:snd r:embed="rId13" name="camera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akapack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barakapack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391400" cy="1470025"/>
          </a:xfr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dern No. 20" pitchFamily="18" charset="0"/>
              </a:rPr>
              <a:t>BARAKA PACK JORDAN ; LTD</a:t>
            </a:r>
            <a:endParaRPr lang="ar-JO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dern No. 2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ar-JO" dirty="0"/>
          </a:p>
        </p:txBody>
      </p:sp>
      <p:sp>
        <p:nvSpPr>
          <p:cNvPr id="5" name="Rectangle 4"/>
          <p:cNvSpPr/>
          <p:nvPr/>
        </p:nvSpPr>
        <p:spPr>
          <a:xfrm>
            <a:off x="-228600" y="4038600"/>
            <a:ext cx="86868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dern No. 20" pitchFamily="18" charset="0"/>
              </a:rPr>
              <a:t>    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dern No. 20" pitchFamily="18" charset="0"/>
              </a:rPr>
              <a:t>GM : MR.ABD ALKAREEM</a:t>
            </a:r>
            <a:endParaRPr lang="en-US" sz="5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Modern No. 20" pitchFamily="18" charset="0"/>
            </a:endParaRPr>
          </a:p>
        </p:txBody>
      </p:sp>
    </p:spTree>
  </p:cSld>
  <p:clrMapOvr>
    <a:masterClrMapping/>
  </p:clrMapOvr>
  <p:transition spd="med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algn="ctr" rtl="0">
              <a:buNone/>
            </a:pPr>
            <a:endParaRPr lang="en-US" sz="1200" dirty="0" smtClean="0"/>
          </a:p>
          <a:p>
            <a:pPr algn="ctr" rtl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6858000" cy="639762"/>
          </a:xfrm>
        </p:spPr>
        <p:txBody>
          <a:bodyPr>
            <a:normAutofit fontScale="90000"/>
          </a:bodyPr>
          <a:lstStyle/>
          <a:p>
            <a:pPr rtl="0"/>
            <a:r>
              <a:rPr lang="en-US" u="sng" dirty="0" smtClean="0">
                <a:latin typeface="Modern No. 20" pitchFamily="18" charset="0"/>
              </a:rPr>
              <a:t>ORGANIZATION CHART</a:t>
            </a:r>
            <a:endParaRPr lang="ar-JO" u="sng" dirty="0">
              <a:latin typeface="Modern No. 20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57600" y="6858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General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Manager</a:t>
            </a:r>
            <a:endParaRPr lang="ar-JO" b="1" dirty="0">
              <a:solidFill>
                <a:schemeClr val="tx1"/>
              </a:solidFill>
            </a:endParaRPr>
          </a:p>
        </p:txBody>
      </p:sp>
      <p:cxnSp>
        <p:nvCxnSpPr>
          <p:cNvPr id="10" name="Shape 9"/>
          <p:cNvCxnSpPr>
            <a:stCxn id="4" idx="2"/>
          </p:cNvCxnSpPr>
          <p:nvPr/>
        </p:nvCxnSpPr>
        <p:spPr>
          <a:xfrm rot="5400000">
            <a:off x="2495550" y="-438150"/>
            <a:ext cx="228600" cy="35433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382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4" idx="2"/>
          </p:cNvCxnSpPr>
          <p:nvPr/>
        </p:nvCxnSpPr>
        <p:spPr>
          <a:xfrm rot="16200000" flipH="1">
            <a:off x="6496050" y="-895350"/>
            <a:ext cx="228600" cy="44577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626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57200" y="1752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Sales Manager</a:t>
            </a:r>
            <a:endParaRPr lang="ar-JO" sz="1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7000" y="1752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Finance Manager</a:t>
            </a:r>
            <a:endParaRPr lang="ar-JO" sz="1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81600" y="17526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Production Manager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810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0" y="25908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Salesperson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38" name="Shape 37"/>
          <p:cNvCxnSpPr>
            <a:stCxn id="19" idx="2"/>
          </p:cNvCxnSpPr>
          <p:nvPr/>
        </p:nvCxnSpPr>
        <p:spPr>
          <a:xfrm rot="16200000" flipH="1">
            <a:off x="1314450" y="1619250"/>
            <a:ext cx="152400" cy="1181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9812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676400" y="25908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Marketing Planning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430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20" idx="2"/>
          </p:cNvCxnSpPr>
          <p:nvPr/>
        </p:nvCxnSpPr>
        <p:spPr>
          <a:xfrm rot="5400000">
            <a:off x="2762250" y="2114550"/>
            <a:ext cx="228600" cy="2667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20" idx="2"/>
          </p:cNvCxnSpPr>
          <p:nvPr/>
        </p:nvCxnSpPr>
        <p:spPr>
          <a:xfrm rot="16200000" flipH="1">
            <a:off x="3371850" y="1771650"/>
            <a:ext cx="228600" cy="9525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7432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5814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2672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514600" y="25908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Customer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276600" y="2590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General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962400" y="25908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Cost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3581400" y="2362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962400" y="2362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>
            <a:stCxn id="21" idx="2"/>
          </p:cNvCxnSpPr>
          <p:nvPr/>
        </p:nvCxnSpPr>
        <p:spPr>
          <a:xfrm rot="5400000">
            <a:off x="5029200" y="1828800"/>
            <a:ext cx="228600" cy="838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7244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572000" y="259080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QA/QC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75" name="Shape 74"/>
          <p:cNvCxnSpPr>
            <a:stCxn id="21" idx="2"/>
          </p:cNvCxnSpPr>
          <p:nvPr/>
        </p:nvCxnSpPr>
        <p:spPr>
          <a:xfrm rot="16200000" flipH="1">
            <a:off x="5829300" y="1866900"/>
            <a:ext cx="228600" cy="762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3246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6172200" y="25908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Control &amp; monitoring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55626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257800" y="2590800"/>
            <a:ext cx="838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Planning, Organize &amp; Review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38200" y="25908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Salesperson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67" name="Shape 66"/>
          <p:cNvCxnSpPr>
            <a:stCxn id="19" idx="2"/>
          </p:cNvCxnSpPr>
          <p:nvPr/>
        </p:nvCxnSpPr>
        <p:spPr>
          <a:xfrm rot="5400000">
            <a:off x="514350" y="2000250"/>
            <a:ext cx="152400" cy="419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71628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88392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4724400" y="2819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419600" y="30480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QC Inspector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781800" y="1752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HR Manager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001000" y="1447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467600" y="17526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Maintenance Manager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2000" y="1752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IT Manager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stCxn id="63" idx="2"/>
            <a:endCxn id="54" idx="0"/>
          </p:cNvCxnSpPr>
          <p:nvPr/>
        </p:nvCxnSpPr>
        <p:spPr>
          <a:xfrm>
            <a:off x="3581400" y="2895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76600" y="3429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Account Assistant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3581400" y="3200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114800" y="32004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3581400" y="4343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581400" y="4343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276600" y="4572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Office Assistant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1981200" y="2971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600200" y="3505200"/>
            <a:ext cx="838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Customer Service Coordinator/Purchasing  Coordinator/ Art Work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5638800" y="3048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Production Supervisor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>
            <a:off x="5638800" y="33528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553200" y="3352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6096000" y="35814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Production Assistant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257800" y="44196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Leader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>
            <a:off x="6553200" y="3352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010400" y="33528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6553200" y="4191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65532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6248400" y="4419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Store Keeper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56388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5638800" y="47244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010400" y="4191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H="1">
            <a:off x="6553200" y="51054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6553200" y="5105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5334000" y="52578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Operator</a:t>
            </a:r>
            <a:endParaRPr lang="ar-JO" sz="9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248400" y="5334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Driver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141" name="Straight Arrow Connector 140"/>
          <p:cNvCxnSpPr/>
          <p:nvPr/>
        </p:nvCxnSpPr>
        <p:spPr>
          <a:xfrm>
            <a:off x="7239000" y="21336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6934200" y="2971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HR  Office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144" name="Straight Arrow Connector 143"/>
          <p:cNvCxnSpPr/>
          <p:nvPr/>
        </p:nvCxnSpPr>
        <p:spPr>
          <a:xfrm>
            <a:off x="8077200" y="21336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7543800" y="29718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Maintenance Assistant</a:t>
            </a:r>
            <a:endParaRPr lang="ar-JO" sz="900" dirty="0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/>
          <p:nvPr/>
        </p:nvCxnSpPr>
        <p:spPr>
          <a:xfrm>
            <a:off x="8763000" y="2133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8382000" y="25146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900" dirty="0" smtClean="0">
                <a:solidFill>
                  <a:schemeClr val="tx1"/>
                </a:solidFill>
              </a:rPr>
              <a:t>IT Assistant</a:t>
            </a:r>
            <a:endParaRPr lang="ar-JO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Modern No. 20" pitchFamily="18" charset="0"/>
              </a:rPr>
              <a:t>Machineries &amp; Transport</a:t>
            </a:r>
            <a:endParaRPr lang="ar-JO" dirty="0">
              <a:latin typeface="Modern No. 20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10200"/>
          </a:xfrm>
        </p:spPr>
        <p:txBody>
          <a:bodyPr/>
          <a:lstStyle/>
          <a:p>
            <a:pPr algn="l"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of our machineries are as follows:-</a:t>
            </a:r>
          </a:p>
          <a:p>
            <a:pPr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3716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 Name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Unit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Capacity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676400"/>
          <a:ext cx="7239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Colours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China Flexo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15000/M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9812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Colours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Printing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Flexo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10000/M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22860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 cutter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Automatic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10000/M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25908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 Gluer Machine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15000/M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28956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 Sticher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10000/M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32004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Production Line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200/MM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5791200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2900" b="1" u="sng" dirty="0" smtClean="0">
                <a:latin typeface="Modern No. 20" pitchFamily="18" charset="0"/>
              </a:rPr>
              <a:t>Quality Control Department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We perform inspection for every production process and quality of products are maintained with our customer requirements: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u="sng" dirty="0" smtClean="0">
                <a:latin typeface="Modern No. 20" pitchFamily="18" charset="0"/>
              </a:rPr>
              <a:t>A- Incoming Inspection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We perform the incoming inspection for all batches of materials will be received and used in the production and not affecting the products quality.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u="sng" dirty="0" smtClean="0">
                <a:latin typeface="Modern No. 20" pitchFamily="18" charset="0"/>
              </a:rPr>
              <a:t>B- In-Process inspection 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we care the quality of products by performing in-process inspection to ensure quality meet the customer requirements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u="sng" dirty="0" smtClean="0">
                <a:latin typeface="Modern No. 20" pitchFamily="18" charset="0"/>
              </a:rPr>
              <a:t>C- Out-going Inspection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We focused on customer satisfaction we perform out-going quality inspection to insure the quality all the goods delivered to customer are confirming to the requirements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Modern No. 20" pitchFamily="18" charset="0"/>
              </a:rPr>
              <a:t>Inspection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5200" y="2590800"/>
            <a:ext cx="18288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Regular Slotted Carton (RSC)</a:t>
            </a:r>
            <a:endParaRPr lang="en-US" sz="2000" dirty="0"/>
          </a:p>
        </p:txBody>
      </p:sp>
      <p:sp>
        <p:nvSpPr>
          <p:cNvPr id="5" name="Right Arrow 4"/>
          <p:cNvSpPr/>
          <p:nvPr/>
        </p:nvSpPr>
        <p:spPr>
          <a:xfrm rot="17973714">
            <a:off x="5108465" y="2110799"/>
            <a:ext cx="457200" cy="2733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4525580">
            <a:off x="3275771" y="2110511"/>
            <a:ext cx="457200" cy="2733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4364453">
            <a:off x="5028429" y="3535779"/>
            <a:ext cx="577985" cy="26446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8132556">
            <a:off x="3078291" y="3397587"/>
            <a:ext cx="457200" cy="2733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https://encrypted-tbn2.gstatic.com/images?q=tbn:ANd9GcSqYDPgDPCmA5D46mR-S263sz30w2_ub7ac3cEmFiYJvQEpCu7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1" y="2286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https://encrypted-tbn0.gstatic.com/images?q=tbn:ANd9GcTsHPlC4X0VHKzBP0W79y8DhuNvSmZK3zOq3ys8jVG2pVigdXdlBQ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04800"/>
            <a:ext cx="2133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s://encrypted-tbn3.gstatic.com/images?q=tbn:ANd9GcTh-1QRP3omYmiO1LUNY9zfN3nAufJX--dx0bTNlFnxR6XYZ0GL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3962401"/>
            <a:ext cx="2438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https://encrypted-tbn0.gstatic.com/images?q=tbn:ANd9GcTdTCvBnagJ88Bm0y05lWbhdYEvmrHdOkX3dIeNT2Wszz-eB6PhbA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3886200"/>
            <a:ext cx="25146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228600"/>
            <a:ext cx="1676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Nesting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657600"/>
            <a:ext cx="449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990600"/>
            <a:ext cx="3962400" cy="3209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2743201"/>
            <a:ext cx="16002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Diecut Products</a:t>
            </a:r>
            <a:endParaRPr lang="en-US" sz="2400" dirty="0"/>
          </a:p>
        </p:txBody>
      </p:sp>
      <p:sp>
        <p:nvSpPr>
          <p:cNvPr id="3" name="Right Arrow 2"/>
          <p:cNvSpPr/>
          <p:nvPr/>
        </p:nvSpPr>
        <p:spPr>
          <a:xfrm rot="13083495">
            <a:off x="2319190" y="1939387"/>
            <a:ext cx="1304884" cy="53340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rot="18905084">
            <a:off x="5169802" y="1930268"/>
            <a:ext cx="1371284" cy="53340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2998723">
            <a:off x="4993369" y="3837804"/>
            <a:ext cx="918239" cy="53340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7513180">
            <a:off x="2755775" y="3864750"/>
            <a:ext cx="970052" cy="53340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58765">
            <a:off x="304800" y="457200"/>
            <a:ext cx="2467255" cy="137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457200"/>
            <a:ext cx="2286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5720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https://encrypted-tbn2.gstatic.com/images?q=tbn:ANd9GcQXOxA4cxb4yxSGUEeP_BWgmxKbCaKsvkCIA21T0bgmpa8xBi_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1200" y="4114800"/>
            <a:ext cx="3062287" cy="249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514600"/>
            <a:ext cx="220980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White Paper Board</a:t>
            </a:r>
            <a:endParaRPr lang="en-US" sz="2400" dirty="0"/>
          </a:p>
        </p:txBody>
      </p:sp>
      <p:pic>
        <p:nvPicPr>
          <p:cNvPr id="3" name="Picture 2" descr="كرتون عادي - 25×20×15 - صغي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28600"/>
            <a:ext cx="236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18506125">
            <a:off x="5303260" y="1913867"/>
            <a:ext cx="863967" cy="5334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28600"/>
            <a:ext cx="1752599" cy="1797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ight Arrow 5"/>
          <p:cNvSpPr/>
          <p:nvPr/>
        </p:nvSpPr>
        <p:spPr>
          <a:xfrm rot="13153187">
            <a:off x="2357318" y="1965661"/>
            <a:ext cx="863967" cy="5334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419600"/>
            <a:ext cx="2438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ight Arrow 7"/>
          <p:cNvSpPr/>
          <p:nvPr/>
        </p:nvSpPr>
        <p:spPr>
          <a:xfrm rot="3770726">
            <a:off x="5256340" y="3598630"/>
            <a:ext cx="878441" cy="5334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4267200"/>
            <a:ext cx="2514600" cy="1552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ight Arrow 9"/>
          <p:cNvSpPr/>
          <p:nvPr/>
        </p:nvSpPr>
        <p:spPr>
          <a:xfrm rot="6897831">
            <a:off x="2582917" y="3590285"/>
            <a:ext cx="863967" cy="5334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pPr algn="ctr"/>
            <a:r>
              <a:rPr lang="en-US" sz="8100" dirty="0" smtClean="0">
                <a:latin typeface="Modern No. 20" pitchFamily="18" charset="0"/>
              </a:rPr>
              <a:t>Thank You</a:t>
            </a:r>
            <a:br>
              <a:rPr lang="en-US" sz="8100" dirty="0" smtClean="0">
                <a:latin typeface="Modern No. 20" pitchFamily="18" charset="0"/>
              </a:rPr>
            </a:br>
            <a:r>
              <a:rPr lang="en-US" sz="8100" dirty="0" smtClean="0">
                <a:latin typeface="Modern No. 20" pitchFamily="18" charset="0"/>
              </a:rPr>
              <a:t>Eng. </a:t>
            </a:r>
            <a:r>
              <a:rPr lang="en-US" sz="8100" dirty="0" err="1" smtClean="0">
                <a:latin typeface="Modern No. 20" pitchFamily="18" charset="0"/>
              </a:rPr>
              <a:t>Manal</a:t>
            </a:r>
            <a:endParaRPr lang="ar-JO" sz="8100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257800"/>
          </a:xfrm>
        </p:spPr>
        <p:txBody>
          <a:bodyPr>
            <a:normAutofit fontScale="85000" lnSpcReduction="20000"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Company Name : Baraka Pack Jordan LTD;</a:t>
            </a:r>
          </a:p>
          <a:p>
            <a:pPr algn="l" rtl="0">
              <a:buFont typeface="Arial" pitchFamily="34" charset="0"/>
              <a:buChar char="•"/>
            </a:pPr>
            <a:endParaRPr lang="en-US" sz="2800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Business Address : Jordan, Irbid, P.O.Box:88-21467 , Al Hasan Industrial Zone</a:t>
            </a:r>
          </a:p>
          <a:p>
            <a:pPr algn="l" rtl="0">
              <a:buFont typeface="Arial" pitchFamily="34" charset="0"/>
              <a:buChar char="•"/>
            </a:pPr>
            <a:endParaRPr lang="en-US" sz="2800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Telephone No. : +96227550050</a:t>
            </a:r>
          </a:p>
          <a:p>
            <a:pPr algn="l" rtl="0">
              <a:buFont typeface="Arial" pitchFamily="34" charset="0"/>
              <a:buChar char="•"/>
            </a:pPr>
            <a:endParaRPr lang="en-US" sz="2800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 Fax No. : +96227550053</a:t>
            </a:r>
          </a:p>
          <a:p>
            <a:pPr algn="l" rtl="0">
              <a:buFont typeface="Arial" pitchFamily="34" charset="0"/>
              <a:buChar char="•"/>
            </a:pPr>
            <a:endParaRPr lang="en-US" sz="2800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Tel. Office: +96225371288</a:t>
            </a:r>
          </a:p>
          <a:p>
            <a:pPr algn="l" rtl="0">
              <a:buFont typeface="Arial" pitchFamily="34" charset="0"/>
              <a:buChar char="•"/>
            </a:pPr>
            <a:endParaRPr lang="en-US" sz="2800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Date of Incorporation: 2013</a:t>
            </a:r>
          </a:p>
          <a:p>
            <a:pPr algn="l" rtl="0">
              <a:buFont typeface="Arial" pitchFamily="34" charset="0"/>
              <a:buChar char="•"/>
            </a:pPr>
            <a:endParaRPr lang="en-US" sz="2800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Modern No. 20" pitchFamily="18" charset="0"/>
              </a:rPr>
              <a:t>Director: MR. ABD ALKAREEM AL-TAKI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/>
          </a:p>
          <a:p>
            <a:pPr algn="l" rtl="0">
              <a:buNone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9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Modern No. 20" pitchFamily="18" charset="0"/>
              </a:rPr>
              <a:t>Company Background Information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092891"/>
          </a:xfrm>
        </p:spPr>
        <p:txBody>
          <a:bodyPr>
            <a:normAutofit fontScale="92500" lnSpcReduction="20000"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Modern No. 20" pitchFamily="18" charset="0"/>
              </a:rPr>
              <a:t>Company Registration No.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Modern No. 20" pitchFamily="18" charset="0"/>
              </a:rPr>
              <a:t>Nature of Business : Manufacture and printing of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   corrugated carton box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 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Modern No. 20" pitchFamily="18" charset="0"/>
              </a:rPr>
              <a:t>Production Area : 6000 Square Meter 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Modern No. 20" pitchFamily="18" charset="0"/>
              </a:rPr>
              <a:t>Yearly Turnover: 20,000 Ton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Modern No. 20" pitchFamily="18" charset="0"/>
              </a:rPr>
              <a:t>Website : </a:t>
            </a:r>
            <a:r>
              <a:rPr lang="en-US" dirty="0" smtClean="0">
                <a:ln>
                  <a:solidFill>
                    <a:schemeClr val="tx1"/>
                  </a:solidFill>
                </a:ln>
                <a:latin typeface="Modern No. 20" pitchFamily="18" charset="0"/>
                <a:hlinkClick r:id="rId3"/>
              </a:rPr>
              <a:t>www.barakapack.com</a:t>
            </a:r>
            <a:endParaRPr lang="en-US" dirty="0" smtClean="0">
              <a:ln>
                <a:solidFill>
                  <a:schemeClr val="tx1"/>
                </a:solidFill>
              </a:ln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Modern No. 20" pitchFamily="18" charset="0"/>
              </a:rPr>
              <a:t>Email : </a:t>
            </a:r>
            <a:r>
              <a:rPr lang="en-US" dirty="0" smtClean="0">
                <a:ln>
                  <a:solidFill>
                    <a:schemeClr val="tx1"/>
                  </a:solidFill>
                </a:ln>
                <a:latin typeface="Modern No. 20" pitchFamily="18" charset="0"/>
                <a:hlinkClick r:id="rId4"/>
              </a:rPr>
              <a:t>Info@barakapack.com</a:t>
            </a:r>
            <a:endParaRPr lang="en-US" dirty="0" smtClean="0">
              <a:ln>
                <a:solidFill>
                  <a:schemeClr val="tx1"/>
                </a:solidFill>
              </a:ln>
              <a:latin typeface="Modern No. 20" pitchFamily="18" charset="0"/>
            </a:endParaRPr>
          </a:p>
          <a:p>
            <a:pPr algn="l" rtl="0">
              <a:buNone/>
            </a:pPr>
            <a:r>
              <a:rPr lang="en-US" dirty="0" smtClean="0">
                <a:ln>
                  <a:solidFill>
                    <a:schemeClr val="tx1"/>
                  </a:solidFill>
                </a:ln>
                <a:latin typeface="Modern No. 20" pitchFamily="18" charset="0"/>
              </a:rPr>
              <a:t> </a:t>
            </a:r>
          </a:p>
          <a:p>
            <a:pPr algn="l" rtl="0">
              <a:buFont typeface="Arial" pitchFamily="34" charset="0"/>
              <a:buChar char="•"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Modern No. 20" pitchFamily="18" charset="0"/>
              </a:rPr>
              <a:t>Company Background Information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4102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latin typeface="Modern No. 20" pitchFamily="18" charset="0"/>
                <a:cs typeface="+mj-cs"/>
              </a:rPr>
              <a:t>Baraka Pack Company was founded at 2013 in Jordan ( Al-Hassan Industrial Zone ).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  <a:cs typeface="+mj-cs"/>
              </a:rPr>
              <a:t>Business </a:t>
            </a:r>
            <a:r>
              <a:rPr lang="en-US" dirty="0" smtClean="0">
                <a:latin typeface="Modern No. 20" pitchFamily="18" charset="0"/>
                <a:cs typeface="+mj-cs"/>
              </a:rPr>
              <a:t>owners have good experience in this domain and they have a trading company in the field of raw materials for paper, where the papers is considered a key factor in the success of this industry.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  <a:cs typeface="+mj-cs"/>
              </a:rPr>
              <a:t>This plant has a production line with the latest technology , in addition to distinctive Print on all paper types, and the production capacity for our plant very large can to accommodate the large quantity of orders confirming to customer requirement  </a:t>
            </a:r>
            <a:endParaRPr lang="ar-JO" dirty="0">
              <a:latin typeface="Modern No. 20" pitchFamily="18" charset="0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en-US" u="sng" dirty="0" smtClean="0">
                <a:latin typeface="Modern No. 20" pitchFamily="18" charset="0"/>
              </a:rPr>
              <a:t>Company Background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Tx/>
              <a:buChar char="-"/>
            </a:pPr>
            <a:r>
              <a:rPr lang="en-US" sz="3000" dirty="0" smtClean="0">
                <a:latin typeface="Modern No. 20" pitchFamily="18" charset="0"/>
              </a:rPr>
              <a:t>Baraka upholds a concerted effort in delivering heights quality of customer services and products, that contribute to the company’s objectives.</a:t>
            </a:r>
          </a:p>
          <a:p>
            <a:pPr algn="l" rtl="0">
              <a:buFontTx/>
              <a:buChar char="-"/>
            </a:pPr>
            <a:endParaRPr lang="en-US" sz="3000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sz="3000" dirty="0" smtClean="0">
                <a:latin typeface="Modern No. 20" pitchFamily="18" charset="0"/>
              </a:rPr>
              <a:t>  Baraka business concept encompasses the maximization of resource utilization and productivity</a:t>
            </a:r>
            <a:endParaRPr lang="ar-JO" sz="3000" dirty="0">
              <a:latin typeface="Modern No. 20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Modern No. 20" pitchFamily="18" charset="0"/>
              </a:rPr>
              <a:t>Vision &amp; Business Concept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245291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3200" dirty="0" smtClean="0">
                <a:latin typeface="Modern No. 20" pitchFamily="18" charset="0"/>
              </a:rPr>
              <a:t>Baraka pack strives to attain the company’s goals by :</a:t>
            </a:r>
          </a:p>
          <a:p>
            <a:pPr algn="l" rtl="0">
              <a:buNone/>
            </a:pPr>
            <a:r>
              <a:rPr lang="en-US" sz="3200" dirty="0" smtClean="0">
                <a:latin typeface="Modern No. 20" pitchFamily="18" charset="0"/>
              </a:rPr>
              <a:t>1- Achieving total customer satisfaction in quality competitive price, delivery, and services.</a:t>
            </a:r>
          </a:p>
          <a:p>
            <a:pPr algn="l" rtl="0">
              <a:buNone/>
            </a:pPr>
            <a:r>
              <a:rPr lang="en-US" sz="3200" dirty="0" smtClean="0">
                <a:latin typeface="Modern No. 20" pitchFamily="18" charset="0"/>
              </a:rPr>
              <a:t>2- Continuously improving our quality, efficiency and effectiveness.</a:t>
            </a:r>
          </a:p>
          <a:p>
            <a:pPr algn="l" rtl="0">
              <a:buNone/>
            </a:pPr>
            <a:r>
              <a:rPr lang="en-US" sz="3200" dirty="0" smtClean="0">
                <a:latin typeface="Modern No. 20" pitchFamily="18" charset="0"/>
              </a:rPr>
              <a:t>3- Evaluating the quality management system (QMS) compliance &amp; achievement thru periodical quality objective measurement and management review.</a:t>
            </a:r>
            <a:endParaRPr lang="ar-JO" sz="3200" dirty="0">
              <a:latin typeface="Modern No. 20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92162"/>
          </a:xfrm>
        </p:spPr>
        <p:txBody>
          <a:bodyPr/>
          <a:lstStyle/>
          <a:p>
            <a:r>
              <a:rPr lang="en-US" u="sng" dirty="0" smtClean="0">
                <a:latin typeface="Modern No. 20" pitchFamily="18" charset="0"/>
              </a:rPr>
              <a:t>Objectives</a:t>
            </a:r>
            <a:r>
              <a:rPr lang="en-US" dirty="0" smtClean="0"/>
              <a:t> </a:t>
            </a:r>
            <a:endParaRPr lang="ar-JO" dirty="0"/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556260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1- Prosperity International Factory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2- Century Miracle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3- Al-Durra for General Trading and Investment Co.LTD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4- Halawani Industrial Company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5- Al-</a:t>
            </a:r>
            <a:r>
              <a:rPr lang="en-US" dirty="0" err="1" smtClean="0">
                <a:latin typeface="Modern No. 20" pitchFamily="18" charset="0"/>
              </a:rPr>
              <a:t>Rayan</a:t>
            </a:r>
            <a:r>
              <a:rPr lang="en-US" dirty="0" smtClean="0">
                <a:latin typeface="Modern No. 20" pitchFamily="18" charset="0"/>
              </a:rPr>
              <a:t> for Plast Ind.Co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6- The Arab Pesticides &amp; Veterinary Drugs Mfg. Co.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7- NewPack for Packing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8- Arabian Group of Companies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9- Jordan Elaf Adhesive Industry, Co..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10- Ramco Electricals Company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11- Classic Fashion Apparel Industry</a:t>
            </a: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12- Standard Textile – Jordan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Modern No. 20" pitchFamily="18" charset="0"/>
              </a:rPr>
              <a:t>Major Customer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245291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Baraka Pack committed to being an efficient and customer preferred corrugated carton boxes supplier by actively pursuing the following: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1- Achieving total customer satisfaction in quality competitive price delivery and services (QCDS)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2- Continuously improving our quality, efficiency and effectiveness.</a:t>
            </a:r>
          </a:p>
          <a:p>
            <a:pPr algn="l" rtl="0">
              <a:buNone/>
            </a:pPr>
            <a:endParaRPr lang="en-US" dirty="0" smtClean="0">
              <a:latin typeface="Modern No. 20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Modern No. 20" pitchFamily="18" charset="0"/>
              </a:rPr>
              <a:t>3- Evaluating our quality management system (QMS) compliance and achievement periodical quality objectives measurements and management review.</a:t>
            </a:r>
            <a:endParaRPr lang="ar-JO" dirty="0">
              <a:latin typeface="Modern No. 20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68362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Modern No. 20" pitchFamily="18" charset="0"/>
              </a:rPr>
              <a:t>Quality Policy</a:t>
            </a:r>
            <a:endParaRPr lang="ar-JO" u="sng" dirty="0">
              <a:latin typeface="Modern No. 20" pitchFamily="18" charset="0"/>
            </a:endParaRPr>
          </a:p>
        </p:txBody>
      </p: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3400"/>
            <a:ext cx="8991600" cy="6324600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Modern No. 20" pitchFamily="18" charset="0"/>
              </a:rPr>
              <a:t>Process Flow Chart</a:t>
            </a:r>
            <a:endParaRPr lang="ar-JO" u="sng" dirty="0">
              <a:latin typeface="Modern No. 20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6858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Incoming material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>
            <a:off x="4191000" y="1143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581400" y="1447800"/>
            <a:ext cx="1295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inspection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14" name="Shape 13"/>
          <p:cNvCxnSpPr>
            <a:stCxn id="10" idx="4"/>
          </p:cNvCxnSpPr>
          <p:nvPr/>
        </p:nvCxnSpPr>
        <p:spPr>
          <a:xfrm rot="5400000">
            <a:off x="2343150" y="171450"/>
            <a:ext cx="228600" cy="35433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5800" y="2057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52400" y="23622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Printing Flexo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3 Colour Printing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 Creasing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 Scoror</a:t>
            </a:r>
            <a:endParaRPr lang="ar-JO" sz="11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62000" y="3124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28600" y="3505200"/>
            <a:ext cx="1219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Inspection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23" name="Shape 22"/>
          <p:cNvCxnSpPr>
            <a:stCxn id="10" idx="4"/>
          </p:cNvCxnSpPr>
          <p:nvPr/>
        </p:nvCxnSpPr>
        <p:spPr>
          <a:xfrm rot="16200000" flipH="1">
            <a:off x="6038850" y="19050"/>
            <a:ext cx="228600" cy="3848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077200" y="2057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391400" y="2286000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Various Converting Machine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Pad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Lamination</a:t>
            </a:r>
          </a:p>
          <a:p>
            <a:pPr algn="ctr"/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8077200" y="2895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467600" y="3429000"/>
            <a:ext cx="1371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Inspection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267200" y="20574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581400" y="4267200"/>
            <a:ext cx="137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Die Cut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67200" y="44958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657600" y="4648200"/>
            <a:ext cx="1371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Inspection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267200" y="48006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581400" y="5029200"/>
            <a:ext cx="137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Gluing/</a:t>
            </a:r>
            <a:r>
              <a:rPr lang="en-US" sz="1200" dirty="0" err="1" smtClean="0">
                <a:solidFill>
                  <a:schemeClr val="tx1"/>
                </a:solidFill>
              </a:rPr>
              <a:t>Stiching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stCxn id="54" idx="2"/>
          </p:cNvCxnSpPr>
          <p:nvPr/>
        </p:nvCxnSpPr>
        <p:spPr>
          <a:xfrm>
            <a:off x="4267200" y="52578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3581400" y="5410200"/>
            <a:ext cx="1371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Inspection</a:t>
            </a:r>
            <a:endParaRPr lang="ar-JO" sz="12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05200" y="5867400"/>
            <a:ext cx="152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Tying /Packing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15000" y="2057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105400" y="2286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Printing Flexo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4 colour Printing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 Creasing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 Scoror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715000" y="3124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029200" y="3505200"/>
            <a:ext cx="1371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Inspection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45" name="Shape 44"/>
          <p:cNvCxnSpPr>
            <a:stCxn id="21" idx="4"/>
          </p:cNvCxnSpPr>
          <p:nvPr/>
        </p:nvCxnSpPr>
        <p:spPr>
          <a:xfrm rot="16200000" flipH="1">
            <a:off x="4381500" y="342900"/>
            <a:ext cx="228600" cy="7315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153400" y="3733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267200" y="5638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1" idx="2"/>
          </p:cNvCxnSpPr>
          <p:nvPr/>
        </p:nvCxnSpPr>
        <p:spPr>
          <a:xfrm>
            <a:off x="4267200" y="60960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810000" y="62484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Delivery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838200" y="3962400"/>
            <a:ext cx="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981200" y="4114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31" idx="4"/>
          </p:cNvCxnSpPr>
          <p:nvPr/>
        </p:nvCxnSpPr>
        <p:spPr>
          <a:xfrm>
            <a:off x="8153400" y="3810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0" idx="4"/>
          </p:cNvCxnSpPr>
          <p:nvPr/>
        </p:nvCxnSpPr>
        <p:spPr>
          <a:xfrm>
            <a:off x="5715000" y="3886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6096000" y="4114800"/>
            <a:ext cx="76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6324600" y="4114800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7162800" y="4114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6553200" y="4572000"/>
            <a:ext cx="1219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Slotter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Scorre</a:t>
            </a:r>
            <a:endParaRPr lang="ar-JO" sz="1200" dirty="0">
              <a:solidFill>
                <a:schemeClr val="tx1"/>
              </a:solidFill>
            </a:endParaRPr>
          </a:p>
        </p:txBody>
      </p:sp>
      <p:cxnSp>
        <p:nvCxnSpPr>
          <p:cNvPr id="91" name="Shape 90"/>
          <p:cNvCxnSpPr>
            <a:stCxn id="89" idx="2"/>
          </p:cNvCxnSpPr>
          <p:nvPr/>
        </p:nvCxnSpPr>
        <p:spPr>
          <a:xfrm rot="5400000">
            <a:off x="5638800" y="3429000"/>
            <a:ext cx="152400" cy="2895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5000">
    <p:wheel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803</TotalTime>
  <Words>697</Words>
  <Application>Microsoft Office PowerPoint</Application>
  <PresentationFormat>On-screen Show (4:3)</PresentationFormat>
  <Paragraphs>168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Modern No. 20</vt:lpstr>
      <vt:lpstr>Times New Roman</vt:lpstr>
      <vt:lpstr>Verdana</vt:lpstr>
      <vt:lpstr>Wingdings 2</vt:lpstr>
      <vt:lpstr>Wingdings 3</vt:lpstr>
      <vt:lpstr>Concourse</vt:lpstr>
      <vt:lpstr>BARAKA PACK JORDAN ; LTD</vt:lpstr>
      <vt:lpstr>Company Background Information</vt:lpstr>
      <vt:lpstr>Company Background Information</vt:lpstr>
      <vt:lpstr>Company Background</vt:lpstr>
      <vt:lpstr>Vision &amp; Business Concept</vt:lpstr>
      <vt:lpstr>Objectives </vt:lpstr>
      <vt:lpstr>Major Customer</vt:lpstr>
      <vt:lpstr>Quality Policy</vt:lpstr>
      <vt:lpstr>Process Flow Chart</vt:lpstr>
      <vt:lpstr>ORGANIZATION CHART</vt:lpstr>
      <vt:lpstr>Machineries &amp; Transport</vt:lpstr>
      <vt:lpstr>Inspection</vt:lpstr>
      <vt:lpstr>PowerPoint Presentation</vt:lpstr>
      <vt:lpstr>PowerPoint Presentation</vt:lpstr>
      <vt:lpstr>PowerPoint Presentation</vt:lpstr>
      <vt:lpstr>PowerPoint Presentation</vt:lpstr>
      <vt:lpstr>Thank You Eng. Manal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BARAKA PACK JORDAN ; LTd</dc:title>
  <dc:creator>user</dc:creator>
  <cp:lastModifiedBy>USER</cp:lastModifiedBy>
  <cp:revision>189</cp:revision>
  <dcterms:created xsi:type="dcterms:W3CDTF">2006-08-16T00:00:00Z</dcterms:created>
  <dcterms:modified xsi:type="dcterms:W3CDTF">2022-08-19T15:23:15Z</dcterms:modified>
</cp:coreProperties>
</file>